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2" r:id="rId14"/>
    <p:sldId id="271" r:id="rId15"/>
    <p:sldId id="270" r:id="rId16"/>
    <p:sldId id="276" r:id="rId17"/>
    <p:sldId id="278" r:id="rId18"/>
    <p:sldId id="277" r:id="rId19"/>
    <p:sldId id="275" r:id="rId20"/>
    <p:sldId id="274" r:id="rId21"/>
    <p:sldId id="269" r:id="rId22"/>
    <p:sldId id="280" r:id="rId23"/>
    <p:sldId id="281" r:id="rId24"/>
    <p:sldId id="273" r:id="rId25"/>
  </p:sldIdLst>
  <p:sldSz cx="12192000" cy="6858000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59" autoAdjust="0"/>
  </p:normalViewPr>
  <p:slideViewPr>
    <p:cSldViewPr snapToGrid="0">
      <p:cViewPr>
        <p:scale>
          <a:sx n="100" d="100"/>
          <a:sy n="100" d="100"/>
        </p:scale>
        <p:origin x="1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30"/>
    </p:cViewPr>
  </p:sorterViewPr>
  <p:notesViewPr>
    <p:cSldViewPr snapToGrid="0">
      <p:cViewPr varScale="1">
        <p:scale>
          <a:sx n="91" d="100"/>
          <a:sy n="91" d="100"/>
        </p:scale>
        <p:origin x="18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6750" y="0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218AC5F-13AF-4A62-B330-2B83033AFBB6}" type="datetimeFigureOut">
              <a:rPr lang="fr-FR" smtClean="0"/>
              <a:t>01/12/2016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675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8D62476-6F7C-4A9A-8097-F01928FAFC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39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6750" y="0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9B491EA-AEB2-4BC4-BC80-274E7B4660A8}" type="datetimeFigureOut">
              <a:rPr lang="fr-FR" smtClean="0"/>
              <a:t>01/12/2016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2189" y="3315692"/>
            <a:ext cx="8017510" cy="2712839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675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D231C84-BA4F-4438-A469-4C83BC4E502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3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46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87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17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29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40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561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72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52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68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05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5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63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103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502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18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13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37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35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6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29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71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79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38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31C84-BA4F-4438-A469-4C83BC4E502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28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8F0D-172E-4053-9864-DDDF75737675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9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3EA3-8233-4459-8560-B6FEBCBE9396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93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5BE9-5AD1-471D-892F-C00C7D1EFA17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90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A838-6E34-4605-98B3-7241DB666DD5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91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D75B-3240-4A2F-B73C-E4977E092A71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5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6718-6F7F-4B53-AE6B-B0268DCF0FFD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41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FDAA-F25A-4F12-B64F-152FB50C71BD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15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0E08-1FCF-4CCD-BCB4-A0FE26CF3C16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54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5C0-1A41-4764-8A32-C68BE3AA1D62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7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5DE8-CBF0-474A-9B1A-12ED65A387F4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7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B12-B764-457D-9608-EADE06176919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1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89FB-F25C-4444-BE29-BC107846D315}" type="datetime1">
              <a:rPr lang="fr-FR" smtClean="0"/>
              <a:t>01/12/2016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4EE5-CE3B-4D40-ABD5-FCA334745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87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1470" y="3238242"/>
            <a:ext cx="9144000" cy="1128018"/>
          </a:xfrm>
        </p:spPr>
        <p:txBody>
          <a:bodyPr anchor="ctr" anchorCtr="0">
            <a:norm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HEREDIS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9331" y="1252242"/>
            <a:ext cx="9144000" cy="1868148"/>
          </a:xfrm>
        </p:spPr>
        <p:txBody>
          <a:bodyPr>
            <a:normAutofit fontScale="92500" lnSpcReduction="10000"/>
          </a:bodyPr>
          <a:lstStyle/>
          <a:p>
            <a:r>
              <a:rPr lang="fr-F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succincte </a:t>
            </a:r>
          </a:p>
          <a:p>
            <a:r>
              <a:rPr lang="fr-F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logiciel de </a:t>
            </a:r>
          </a:p>
          <a:p>
            <a:r>
              <a:rPr lang="fr-F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GENEALOGIE: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73979" y="5847347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jacquesfabre@hotmail.com</a:t>
            </a:r>
            <a:endParaRPr lang="fr-F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7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52" y="304800"/>
            <a:ext cx="7729738" cy="594827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9217" y="723013"/>
            <a:ext cx="171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</a:t>
            </a:r>
          </a:p>
          <a:p>
            <a:pPr algn="ctr"/>
            <a:r>
              <a:rPr lang="fr-FR" sz="2800" dirty="0"/>
              <a:t>(Sources)</a:t>
            </a:r>
          </a:p>
          <a:p>
            <a:pPr algn="ctr"/>
            <a:endParaRPr lang="fr-FR" sz="2800" i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876800" y="4659233"/>
            <a:ext cx="948266" cy="104986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17" y="2051525"/>
            <a:ext cx="6210300" cy="38195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2" name="Connecteur droit avec flèche 11"/>
          <p:cNvCxnSpPr/>
          <p:nvPr/>
        </p:nvCxnSpPr>
        <p:spPr>
          <a:xfrm flipH="1">
            <a:off x="863827" y="4057844"/>
            <a:ext cx="2057174" cy="165125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09" y="2234088"/>
            <a:ext cx="6315781" cy="43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497" y="311369"/>
            <a:ext cx="8451540" cy="641010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9217" y="723013"/>
            <a:ext cx="171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</a:t>
            </a:r>
          </a:p>
          <a:p>
            <a:pPr algn="ctr"/>
            <a:r>
              <a:rPr lang="fr-FR" sz="2800" dirty="0"/>
              <a:t>(Média)</a:t>
            </a:r>
          </a:p>
          <a:p>
            <a:pPr algn="ctr"/>
            <a:endParaRPr lang="fr-FR" sz="2800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565" y="2727943"/>
            <a:ext cx="1037167" cy="1695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2327893"/>
            <a:ext cx="2324100" cy="8001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221" y="2649093"/>
            <a:ext cx="4543907" cy="24954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11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00" y="313200"/>
            <a:ext cx="8454234" cy="6411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9217" y="723013"/>
            <a:ext cx="171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</a:t>
            </a:r>
          </a:p>
          <a:p>
            <a:pPr algn="ctr"/>
            <a:r>
              <a:rPr lang="fr-FR" sz="2800" dirty="0"/>
              <a:t>(Média)</a:t>
            </a:r>
          </a:p>
          <a:p>
            <a:pPr algn="ctr"/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22104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30" y="2577965"/>
            <a:ext cx="8960995" cy="20715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9217" y="723013"/>
            <a:ext cx="1710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d’après ACTE</a:t>
            </a:r>
          </a:p>
          <a:p>
            <a:pPr algn="ctr"/>
            <a:r>
              <a:rPr lang="fr-FR" sz="2800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55614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9217" y="723013"/>
            <a:ext cx="1710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d’après ACTE</a:t>
            </a:r>
          </a:p>
          <a:p>
            <a:pPr algn="ctr"/>
            <a:r>
              <a:rPr lang="fr-FR" sz="2800" dirty="0"/>
              <a:t>(2)</a:t>
            </a:r>
            <a:endParaRPr lang="fr-FR" sz="28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71" y="723013"/>
            <a:ext cx="7945464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04" y="227488"/>
            <a:ext cx="7693166" cy="61288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9217" y="723013"/>
            <a:ext cx="1710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d’après ACTE</a:t>
            </a:r>
          </a:p>
          <a:p>
            <a:pPr algn="ctr"/>
            <a:r>
              <a:rPr lang="fr-FR" sz="2800" i="1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99756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3795" y="1016524"/>
            <a:ext cx="171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Recherche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66" y="517956"/>
            <a:ext cx="8470159" cy="60209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8" y="4281527"/>
            <a:ext cx="1350787" cy="12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4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16" y="344037"/>
            <a:ext cx="8420630" cy="60123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795" y="1016524"/>
            <a:ext cx="171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Export</a:t>
            </a:r>
          </a:p>
          <a:p>
            <a:pPr algn="ctr"/>
            <a:r>
              <a:rPr lang="fr-FR" sz="2800" dirty="0"/>
              <a:t>GEDCOM</a:t>
            </a:r>
          </a:p>
        </p:txBody>
      </p:sp>
      <p:sp>
        <p:nvSpPr>
          <p:cNvPr id="9" name="Flèche : droite 8"/>
          <p:cNvSpPr/>
          <p:nvPr/>
        </p:nvSpPr>
        <p:spPr>
          <a:xfrm rot="17869251">
            <a:off x="3281595" y="1107137"/>
            <a:ext cx="787400" cy="1781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90" y="806450"/>
            <a:ext cx="1947510" cy="2741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11" y="2526594"/>
            <a:ext cx="1176379" cy="6117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711" y="2207030"/>
            <a:ext cx="5523089" cy="395501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7963787" y="4552255"/>
            <a:ext cx="1031358" cy="1137963"/>
            <a:chOff x="1594884" y="4295273"/>
            <a:chExt cx="1031358" cy="1137963"/>
          </a:xfrm>
        </p:grpSpPr>
        <p:sp>
          <p:nvSpPr>
            <p:cNvPr id="10" name="Bulle narrative : ronde 9"/>
            <p:cNvSpPr/>
            <p:nvPr/>
          </p:nvSpPr>
          <p:spPr>
            <a:xfrm>
              <a:off x="1594884" y="4295273"/>
              <a:ext cx="1031358" cy="1137963"/>
            </a:xfrm>
            <a:prstGeom prst="wedgeEllipseCallout">
              <a:avLst>
                <a:gd name="adj1" fmla="val 24689"/>
                <a:gd name="adj2" fmla="val -8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1883866" y="4425055"/>
              <a:ext cx="520348" cy="866799"/>
              <a:chOff x="355489" y="3899234"/>
              <a:chExt cx="632637" cy="945816"/>
            </a:xfrm>
          </p:grpSpPr>
          <p:sp>
            <p:nvSpPr>
              <p:cNvPr id="11" name="Triangle isocèle 10"/>
              <p:cNvSpPr/>
              <p:nvPr/>
            </p:nvSpPr>
            <p:spPr>
              <a:xfrm>
                <a:off x="355489" y="3899234"/>
                <a:ext cx="632637" cy="529390"/>
              </a:xfrm>
              <a:prstGeom prst="triangl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3" name="Connecteur droit 12"/>
              <p:cNvCxnSpPr>
                <a:stCxn id="11" idx="3"/>
              </p:cNvCxnSpPr>
              <p:nvPr/>
            </p:nvCxnSpPr>
            <p:spPr>
              <a:xfrm flipH="1">
                <a:off x="670315" y="4428624"/>
                <a:ext cx="1493" cy="4164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 : coins arrondis 13"/>
              <p:cNvSpPr/>
              <p:nvPr/>
            </p:nvSpPr>
            <p:spPr>
              <a:xfrm>
                <a:off x="647455" y="4075135"/>
                <a:ext cx="45719" cy="293665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8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22" y="1429103"/>
            <a:ext cx="9372600" cy="2419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795" y="1016524"/>
            <a:ext cx="171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Construire un arbre</a:t>
            </a:r>
          </a:p>
        </p:txBody>
      </p:sp>
      <p:sp>
        <p:nvSpPr>
          <p:cNvPr id="3" name="Flèche : droite 2"/>
          <p:cNvSpPr/>
          <p:nvPr/>
        </p:nvSpPr>
        <p:spPr>
          <a:xfrm rot="13837406">
            <a:off x="8028163" y="2731910"/>
            <a:ext cx="1114778" cy="203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496" y="2281590"/>
            <a:ext cx="59340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19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56" y="386838"/>
            <a:ext cx="9318977" cy="54343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795" y="1016524"/>
            <a:ext cx="171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arbre</a:t>
            </a:r>
          </a:p>
        </p:txBody>
      </p:sp>
    </p:spTree>
    <p:extLst>
      <p:ext uri="{BB962C8B-B14F-4D97-AF65-F5344CB8AC3E}">
        <p14:creationId xmlns:p14="http://schemas.microsoft.com/office/powerpoint/2010/main" val="424189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80533" y="1659468"/>
            <a:ext cx="492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LOGICIEL de </a:t>
            </a:r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GENEALOGIE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813321" y="1659468"/>
            <a:ext cx="240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S.G.B.D.</a:t>
            </a:r>
            <a:endParaRPr lang="fr-FR" sz="3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242756" y="1842025"/>
            <a:ext cx="451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42756" y="2007488"/>
            <a:ext cx="451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36444" y="2825694"/>
            <a:ext cx="4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fr-FR" sz="2400" dirty="0">
                <a:sym typeface="Wingdings" panose="05000000000000000000" pitchFamily="2" charset="2"/>
              </a:rPr>
              <a:t>       </a:t>
            </a:r>
            <a:r>
              <a:rPr lang="fr-FR" sz="40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Relations</a:t>
            </a:r>
            <a:endParaRPr lang="fr-FR" sz="24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43199" y="2887548"/>
            <a:ext cx="406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Données </a:t>
            </a:r>
            <a:endParaRPr lang="fr-FR" sz="2400" i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60536" y="4368595"/>
            <a:ext cx="406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  </a:t>
            </a:r>
            <a:r>
              <a:rPr lang="fr-FR" sz="3600" b="1" i="1" dirty="0">
                <a:latin typeface="Bradley Hand ITC" panose="03070402050302030203" pitchFamily="66" charset="0"/>
                <a:sym typeface="Wingdings" panose="05000000000000000000" pitchFamily="2" charset="2"/>
              </a:rPr>
              <a:t>+ mise en forme</a:t>
            </a:r>
            <a:endParaRPr lang="fr-FR" sz="3600" b="1" i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33" y="238909"/>
            <a:ext cx="3964300" cy="28631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840" y="238909"/>
            <a:ext cx="2836823" cy="2551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78" y="3227324"/>
            <a:ext cx="5087073" cy="3003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467" y="3015248"/>
            <a:ext cx="4983986" cy="35236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09151" y="677857"/>
            <a:ext cx="1710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Exemples d’arbres</a:t>
            </a:r>
          </a:p>
        </p:txBody>
      </p:sp>
    </p:spTree>
    <p:extLst>
      <p:ext uri="{BB962C8B-B14F-4D97-AF65-F5344CB8AC3E}">
        <p14:creationId xmlns:p14="http://schemas.microsoft.com/office/powerpoint/2010/main" val="377408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85" y="912496"/>
            <a:ext cx="9458325" cy="5200650"/>
          </a:xfrm>
          <a:prstGeom prst="rect">
            <a:avLst/>
          </a:prstGeom>
        </p:spPr>
      </p:pic>
      <p:sp>
        <p:nvSpPr>
          <p:cNvPr id="3" name="Flèche : droite 2"/>
          <p:cNvSpPr/>
          <p:nvPr/>
        </p:nvSpPr>
        <p:spPr>
          <a:xfrm rot="14746341">
            <a:off x="4454490" y="1698847"/>
            <a:ext cx="798653" cy="2662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12" y="1193773"/>
            <a:ext cx="2304762" cy="46380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407" y="4382474"/>
            <a:ext cx="2257143" cy="49523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5118511" y="27661"/>
            <a:ext cx="1730909" cy="523220"/>
            <a:chOff x="5118511" y="27661"/>
            <a:chExt cx="1730909" cy="523220"/>
          </a:xfrm>
        </p:grpSpPr>
        <p:sp>
          <p:nvSpPr>
            <p:cNvPr id="8" name="ZoneTexte 7"/>
            <p:cNvSpPr txBox="1"/>
            <p:nvPr/>
          </p:nvSpPr>
          <p:spPr>
            <a:xfrm>
              <a:off x="5118511" y="27661"/>
              <a:ext cx="171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Filiatus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23526" y="54951"/>
              <a:ext cx="925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0385">
                <a:spcAft>
                  <a:spcPts val="0"/>
                </a:spcAft>
              </a:pPr>
              <a:r>
                <a:rPr lang="fr-FR" sz="2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®</a:t>
              </a:r>
              <a:endParaRPr lang="fr-FR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8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69" y="607102"/>
            <a:ext cx="4119562" cy="506503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811205" y="1134567"/>
            <a:ext cx="1730909" cy="830997"/>
            <a:chOff x="5118511" y="27661"/>
            <a:chExt cx="1730909" cy="830997"/>
          </a:xfrm>
        </p:grpSpPr>
        <p:sp>
          <p:nvSpPr>
            <p:cNvPr id="7" name="ZoneTexte 6"/>
            <p:cNvSpPr txBox="1"/>
            <p:nvPr/>
          </p:nvSpPr>
          <p:spPr>
            <a:xfrm>
              <a:off x="5118511" y="27661"/>
              <a:ext cx="171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Filiatus</a:t>
              </a:r>
            </a:p>
            <a:p>
              <a:pPr algn="ctr"/>
              <a:r>
                <a:rPr lang="fr-FR" sz="2000" i="1" dirty="0"/>
                <a:t>(Couverture)</a:t>
              </a:r>
              <a:endParaRPr lang="fr-FR" sz="2800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23526" y="54951"/>
              <a:ext cx="925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0385">
                <a:spcAft>
                  <a:spcPts val="0"/>
                </a:spcAft>
              </a:pPr>
              <a:r>
                <a:rPr lang="fr-FR" sz="2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®</a:t>
              </a:r>
              <a:endParaRPr lang="fr-FR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10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8083"/>
            <a:ext cx="4095813" cy="6213033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811205" y="1134567"/>
            <a:ext cx="1730909" cy="830997"/>
            <a:chOff x="5118511" y="27661"/>
            <a:chExt cx="1730909" cy="830997"/>
          </a:xfrm>
        </p:grpSpPr>
        <p:sp>
          <p:nvSpPr>
            <p:cNvPr id="7" name="ZoneTexte 6"/>
            <p:cNvSpPr txBox="1"/>
            <p:nvPr/>
          </p:nvSpPr>
          <p:spPr>
            <a:xfrm>
              <a:off x="5118511" y="27661"/>
              <a:ext cx="171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Filiatus</a:t>
              </a:r>
            </a:p>
            <a:p>
              <a:pPr algn="ctr"/>
              <a:r>
                <a:rPr lang="fr-FR" sz="2000" i="1" dirty="0"/>
                <a:t>(Détail)</a:t>
              </a:r>
              <a:endParaRPr lang="fr-FR" sz="2800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23526" y="54951"/>
              <a:ext cx="925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0385">
                <a:spcAft>
                  <a:spcPts val="0"/>
                </a:spcAft>
              </a:pPr>
              <a:r>
                <a:rPr lang="fr-FR" sz="20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®</a:t>
              </a:r>
              <a:endParaRPr lang="fr-FR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40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24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349912" y="878306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latin typeface="AR BERKLEY" panose="02000000000000000000" pitchFamily="2" charset="0"/>
              </a:rPr>
              <a:t>Merci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49912" y="3116179"/>
            <a:ext cx="3380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>
                <a:latin typeface="Comic Sans MS" panose="030F0702030302020204" pitchFamily="66" charset="0"/>
              </a:rPr>
              <a:t>Questions</a:t>
            </a:r>
            <a:r>
              <a:rPr lang="fr-FR" sz="3600" b="1" i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49912" y="4177786"/>
            <a:ext cx="226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i="1">
                <a:latin typeface="Comic Sans MS" panose="030F0702030302020204" pitchFamily="66" charset="0"/>
              </a:defRPr>
            </a:lvl1pPr>
          </a:lstStyle>
          <a:p>
            <a:r>
              <a:rPr lang="fr-FR" sz="4400" dirty="0"/>
              <a:t>Demo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688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75" y="5262"/>
            <a:ext cx="2771775" cy="833754"/>
          </a:xfrm>
        </p:spPr>
        <p:txBody>
          <a:bodyPr/>
          <a:lstStyle/>
          <a:p>
            <a:pPr algn="ctr"/>
            <a:r>
              <a:rPr lang="fr-FR" dirty="0"/>
              <a:t>Rappels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513" y="1005387"/>
            <a:ext cx="10515600" cy="5716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latin typeface="Arial Black" panose="020B0A04020102020204" pitchFamily="34" charset="0"/>
              </a:rPr>
              <a:t>Fonctionnalités d'un logiciel de généalogie 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(source: WIKIPEDIA)</a:t>
            </a: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par un numéro unique les individus ;</a:t>
            </a: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Enregistrer les principales caractéristiques de la vie civile d'une personne 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nom, prénoms, sexe, métier, date et lieu de naissance, date(s) et lieu(x) de mariage, date et lieu de décès 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Enregistrer les principales caractéristiques de la vie religieuse d'une personne 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(baptême, mariage, sépulture)</a:t>
            </a: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Enregistrer les relations entre les personnes apparentées ou en relation 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(conjoint, parents, enfants, frère ou sœur, témoins d'actes officiels, parrains et marraines)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Enregistrer les caractéristiques des sources correspondant à ces informations (actes officiels, témoignages, documents, archives) ainsi que le rôle des personnes concernées 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(acte de naissance, mariage, décès, actes notariés)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Effectuer une recherche dans la base des personnes ainsi constituée 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 nom, prénom, commune, numéro, etc. )</a:t>
            </a:r>
            <a:endParaRPr 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Restituer sur un support (papier ou informatique) l'</a:t>
            </a:r>
            <a:r>
              <a:rPr lang="fr-F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arbre généalogique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sous forme graphique ou de </a:t>
            </a:r>
            <a:r>
              <a:rPr lang="fr-F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 ascendante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ou descendante ;</a:t>
            </a: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Exporter ou importer une partie ou la totalité des données généalogiques permettant la communication et la conservation des données, souvent au format GEDCOM.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68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4059" y="875141"/>
            <a:ext cx="10109886" cy="13614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b="1" u="sng" dirty="0"/>
              <a:t>Logiciel </a:t>
            </a:r>
            <a:r>
              <a:rPr lang="fr-FR" sz="3200" b="1" dirty="0"/>
              <a:t>		ou		</a:t>
            </a:r>
            <a:r>
              <a:rPr lang="fr-FR" sz="3200" b="1" u="sng" dirty="0"/>
              <a:t>Site WEB </a:t>
            </a:r>
          </a:p>
          <a:p>
            <a:pPr marL="0" indent="0" algn="ctr">
              <a:buNone/>
            </a:pPr>
            <a:r>
              <a:rPr lang="fr-FR" i="1" dirty="0"/>
              <a:t>	</a:t>
            </a:r>
            <a:r>
              <a:rPr lang="fr-FR" i="1" u="sng" dirty="0"/>
              <a:t>(ex.: HEREDIS)</a:t>
            </a:r>
            <a:r>
              <a:rPr lang="fr-FR" i="1" dirty="0"/>
              <a:t> 			</a:t>
            </a:r>
            <a:r>
              <a:rPr lang="fr-FR" i="1" u="sng" dirty="0"/>
              <a:t>(ex.: GENEANET) </a:t>
            </a:r>
          </a:p>
          <a:p>
            <a:pPr marL="0" indent="0" algn="ctr">
              <a:buNone/>
            </a:pPr>
            <a:endParaRPr lang="fr-FR" dirty="0"/>
          </a:p>
          <a:p>
            <a:pPr algn="ctr">
              <a:buFont typeface="Calibri" panose="020F0502020204030204" pitchFamily="34" charset="0"/>
              <a:buChar char="⁺"/>
            </a:pP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86894" y="1138535"/>
            <a:ext cx="1064215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fr-F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21427" y="260225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Concurrents ?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24865" y="3711685"/>
            <a:ext cx="32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Complémentaires !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35" y="643466"/>
            <a:ext cx="8738929" cy="55710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fld id="{28F44EE5-CE3B-4D40-ABD5-FCA334745D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10764" y="274134"/>
            <a:ext cx="31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HEREDIS: Présentation générale</a:t>
            </a:r>
          </a:p>
        </p:txBody>
      </p:sp>
      <p:sp>
        <p:nvSpPr>
          <p:cNvPr id="13" name="Bulle narrative : rectangle à coins arrondis 12"/>
          <p:cNvSpPr/>
          <p:nvPr/>
        </p:nvSpPr>
        <p:spPr>
          <a:xfrm>
            <a:off x="6326372" y="3242930"/>
            <a:ext cx="1360968" cy="786810"/>
          </a:xfrm>
          <a:prstGeom prst="wedgeRoundRectCallout">
            <a:avLst>
              <a:gd name="adj1" fmla="val -74739"/>
              <a:gd name="adj2" fmla="val -4966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Zone principale de travail</a:t>
            </a:r>
          </a:p>
        </p:txBody>
      </p:sp>
      <p:sp>
        <p:nvSpPr>
          <p:cNvPr id="14" name="Bulle narrative : rectangle à coins arrondis 13"/>
          <p:cNvSpPr/>
          <p:nvPr/>
        </p:nvSpPr>
        <p:spPr>
          <a:xfrm>
            <a:off x="182784" y="3848985"/>
            <a:ext cx="1360968" cy="489099"/>
          </a:xfrm>
          <a:prstGeom prst="wedgeRoundRectCallout">
            <a:avLst>
              <a:gd name="adj1" fmla="val 57292"/>
              <a:gd name="adj2" fmla="val -1739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Palette</a:t>
            </a:r>
          </a:p>
        </p:txBody>
      </p:sp>
      <p:sp>
        <p:nvSpPr>
          <p:cNvPr id="15" name="Bulle narrative : rectangle à coins arrondis 14"/>
          <p:cNvSpPr/>
          <p:nvPr/>
        </p:nvSpPr>
        <p:spPr>
          <a:xfrm>
            <a:off x="10648247" y="4093534"/>
            <a:ext cx="1360968" cy="489099"/>
          </a:xfrm>
          <a:prstGeom prst="wedgeRoundRectCallout">
            <a:avLst>
              <a:gd name="adj1" fmla="val -66927"/>
              <a:gd name="adj2" fmla="val -1805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Liste de recherche</a:t>
            </a:r>
          </a:p>
        </p:txBody>
      </p:sp>
      <p:sp>
        <p:nvSpPr>
          <p:cNvPr id="16" name="Bulle narrative : rectangle à coins arrondis 15"/>
          <p:cNvSpPr/>
          <p:nvPr/>
        </p:nvSpPr>
        <p:spPr>
          <a:xfrm>
            <a:off x="8461131" y="154367"/>
            <a:ext cx="2187116" cy="489099"/>
          </a:xfrm>
          <a:prstGeom prst="wedgeRoundRectCallout">
            <a:avLst>
              <a:gd name="adj1" fmla="val -257049"/>
              <a:gd name="adj2" fmla="val 997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Bandeau de commande</a:t>
            </a:r>
          </a:p>
        </p:txBody>
      </p:sp>
    </p:spTree>
    <p:extLst>
      <p:ext uri="{BB962C8B-B14F-4D97-AF65-F5344CB8AC3E}">
        <p14:creationId xmlns:p14="http://schemas.microsoft.com/office/powerpoint/2010/main" val="123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fld id="{28F44EE5-CE3B-4D40-ABD5-FCA334745D3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819" y="233362"/>
            <a:ext cx="7162800" cy="63055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6566" y="1552353"/>
            <a:ext cx="171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Lignée</a:t>
            </a:r>
          </a:p>
          <a:p>
            <a:pPr algn="ctr"/>
            <a:endParaRPr lang="fr-FR" sz="2400" i="1" dirty="0"/>
          </a:p>
        </p:txBody>
      </p:sp>
      <p:sp>
        <p:nvSpPr>
          <p:cNvPr id="9" name="Bulle narrative : rectangle à coins arrondis 8"/>
          <p:cNvSpPr/>
          <p:nvPr/>
        </p:nvSpPr>
        <p:spPr>
          <a:xfrm>
            <a:off x="9741417" y="3386137"/>
            <a:ext cx="1360968" cy="489099"/>
          </a:xfrm>
          <a:prstGeom prst="wedgeRoundRectCallout">
            <a:avLst>
              <a:gd name="adj1" fmla="val -104720"/>
              <a:gd name="adj2" fmla="val 9018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Création nouveau</a:t>
            </a:r>
          </a:p>
        </p:txBody>
      </p:sp>
    </p:spTree>
    <p:extLst>
      <p:ext uri="{BB962C8B-B14F-4D97-AF65-F5344CB8AC3E}">
        <p14:creationId xmlns:p14="http://schemas.microsoft.com/office/powerpoint/2010/main" val="19303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490537"/>
            <a:ext cx="6657975" cy="60483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6566" y="1552353"/>
            <a:ext cx="390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Création d’un nouvel individu</a:t>
            </a:r>
          </a:p>
          <a:p>
            <a:pPr algn="ctr"/>
            <a:r>
              <a:rPr lang="fr-FR" sz="2400" i="1" dirty="0"/>
              <a:t>(Première étape de saisie)</a:t>
            </a:r>
          </a:p>
        </p:txBody>
      </p:sp>
    </p:spTree>
    <p:extLst>
      <p:ext uri="{BB962C8B-B14F-4D97-AF65-F5344CB8AC3E}">
        <p14:creationId xmlns:p14="http://schemas.microsoft.com/office/powerpoint/2010/main" val="4889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9217" y="723013"/>
            <a:ext cx="171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(Individu)</a:t>
            </a:r>
          </a:p>
          <a:p>
            <a:pPr algn="ctr"/>
            <a:endParaRPr lang="fr-FR" sz="28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522" y="311369"/>
            <a:ext cx="8451540" cy="64101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625" y="1916566"/>
            <a:ext cx="1362075" cy="3895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80" y="3927475"/>
            <a:ext cx="15335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4EE5-CE3B-4D40-ABD5-FCA334745D31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9217" y="723013"/>
            <a:ext cx="171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Saisie </a:t>
            </a:r>
          </a:p>
          <a:p>
            <a:pPr algn="ctr"/>
            <a:r>
              <a:rPr lang="fr-FR" sz="2800" dirty="0"/>
              <a:t>(Unions)</a:t>
            </a:r>
          </a:p>
          <a:p>
            <a:pPr algn="ctr"/>
            <a:endParaRPr lang="fr-FR" sz="28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88" y="404671"/>
            <a:ext cx="8294794" cy="631680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189747" y="2719137"/>
            <a:ext cx="2010143" cy="876791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514252" y="5204163"/>
            <a:ext cx="1568038" cy="58809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1666</TotalTime>
  <Words>198</Words>
  <Application>Microsoft Office PowerPoint</Application>
  <PresentationFormat>Grand écran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 BERKLEY</vt:lpstr>
      <vt:lpstr>Arial</vt:lpstr>
      <vt:lpstr>Arial Black</vt:lpstr>
      <vt:lpstr>Bradley Hand ITC</vt:lpstr>
      <vt:lpstr>Calibri</vt:lpstr>
      <vt:lpstr>Calibri Light</vt:lpstr>
      <vt:lpstr>Comic Sans MS</vt:lpstr>
      <vt:lpstr>Monotype Corsiva</vt:lpstr>
      <vt:lpstr>Times New Roman</vt:lpstr>
      <vt:lpstr>Wingdings</vt:lpstr>
      <vt:lpstr>Office Theme</vt:lpstr>
      <vt:lpstr>HEREDIS</vt:lpstr>
      <vt:lpstr>Présentation PowerPoint</vt:lpstr>
      <vt:lpstr>Rappels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HEREDIS</dc:title>
  <dc:creator>jacques fabre</dc:creator>
  <cp:lastModifiedBy>jacques fabre</cp:lastModifiedBy>
  <cp:revision>46</cp:revision>
  <cp:lastPrinted>2016-12-01T17:17:47Z</cp:lastPrinted>
  <dcterms:created xsi:type="dcterms:W3CDTF">2016-08-24T15:39:55Z</dcterms:created>
  <dcterms:modified xsi:type="dcterms:W3CDTF">2016-12-01T17:29:12Z</dcterms:modified>
</cp:coreProperties>
</file>